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660066"/>
    <a:srgbClr val="008000"/>
    <a:srgbClr val="DFFB85"/>
    <a:srgbClr val="E12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250" autoAdjust="0"/>
  </p:normalViewPr>
  <p:slideViewPr>
    <p:cSldViewPr>
      <p:cViewPr varScale="1">
        <p:scale>
          <a:sx n="109" d="100"/>
          <a:sy n="109" d="100"/>
        </p:scale>
        <p:origin x="78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4B0B9-695E-4DC6-83DC-A41B2D4A9F2D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93A27-2586-46FB-A58D-853993689BE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90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76127-DA3E-4166-8DB3-2346C66CB7EB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45E42-C4FB-4A59-A55C-3DF14A73E9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2010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45E42-C4FB-4A59-A55C-3DF14A73E93C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706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03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602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5200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639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2185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1340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528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23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220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74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703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AD085-79AA-4CF8-BB65-75DBA5460120}" type="datetimeFigureOut">
              <a:rPr lang="it-IT" smtClean="0"/>
              <a:pPr/>
              <a:t>19/09/2018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B2A44-AE56-4DFE-8023-D125EFFF21D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52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http://www.casadimaria.it/" TargetMode="External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jpeg"/><Relationship Id="rId5" Type="http://schemas.openxmlformats.org/officeDocument/2006/relationships/image" Target="../media/image1.png"/><Relationship Id="rId10" Type="http://schemas.microsoft.com/office/2007/relationships/hdphoto" Target="../media/hdphoto2.wdp"/><Relationship Id="rId4" Type="http://schemas.openxmlformats.org/officeDocument/2006/relationships/hyperlink" Target="mailto:loraegiuseppe@casadimaria.i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06054" y="184800"/>
            <a:ext cx="8876103" cy="59588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prstTxWarp prst="textArchUp">
              <a:avLst/>
            </a:prstTxWarp>
          </a:bodyPr>
          <a:lstStyle/>
          <a:p>
            <a:endParaRPr lang="it-IT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48" name="Rettangolo 47"/>
          <p:cNvSpPr/>
          <p:nvPr/>
        </p:nvSpPr>
        <p:spPr>
          <a:xfrm>
            <a:off x="375369" y="613561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b="1" dirty="0"/>
              <a:t>Le attività si svolgono presso l’associazione CASA DI MARIA a Castel Gandolfo , via Mole 2</a:t>
            </a:r>
          </a:p>
          <a:p>
            <a:pPr algn="ctr"/>
            <a:r>
              <a:rPr lang="it-IT" sz="1400" b="1" dirty="0"/>
              <a:t>Offerta richiesta per la giornata del sabato dalle ore 9:00 alle ore 18:00: 5€ (comprende le attività, il pranzo, la merenda)</a:t>
            </a:r>
          </a:p>
          <a:p>
            <a:pPr algn="ctr"/>
            <a:r>
              <a:rPr lang="it-IT" sz="1400" b="1" dirty="0"/>
              <a:t>Info </a:t>
            </a:r>
            <a:r>
              <a:rPr lang="it-IT" sz="1400" b="1" dirty="0">
                <a:hlinkClick r:id="rId3"/>
              </a:rPr>
              <a:t>www.casadimaria.it</a:t>
            </a:r>
            <a:r>
              <a:rPr lang="it-IT" sz="1400" b="1" dirty="0"/>
              <a:t>  </a:t>
            </a:r>
            <a:r>
              <a:rPr lang="it-IT" sz="1400" b="1" dirty="0">
                <a:hlinkClick r:id="rId4"/>
              </a:rPr>
              <a:t>loraegiuseppe@casadimaria.it</a:t>
            </a:r>
            <a:r>
              <a:rPr lang="it-IT" sz="1400" b="1" dirty="0"/>
              <a:t>  F. DINO 3209269421 Lora 3200459421</a:t>
            </a:r>
          </a:p>
        </p:txBody>
      </p:sp>
      <p:grpSp>
        <p:nvGrpSpPr>
          <p:cNvPr id="34" name="Gruppo 33"/>
          <p:cNvGrpSpPr/>
          <p:nvPr/>
        </p:nvGrpSpPr>
        <p:grpSpPr>
          <a:xfrm>
            <a:off x="7572225" y="233209"/>
            <a:ext cx="1851605" cy="1874866"/>
            <a:chOff x="7066553" y="229290"/>
            <a:chExt cx="1986195" cy="1986747"/>
          </a:xfrm>
        </p:grpSpPr>
        <p:pic>
          <p:nvPicPr>
            <p:cNvPr id="47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800167" y="298882"/>
              <a:ext cx="1082429" cy="1271205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39" name="Rettangolo 38"/>
            <p:cNvSpPr/>
            <p:nvPr/>
          </p:nvSpPr>
          <p:spPr>
            <a:xfrm rot="16200000">
              <a:off x="6736863" y="558980"/>
              <a:ext cx="1418721" cy="7593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it-IT" sz="40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VGmdBU" panose="02000600000000000000" pitchFamily="2" charset="-128"/>
                  <a:ea typeface="AVGmdBU" panose="02000600000000000000" pitchFamily="2" charset="-128"/>
                </a:rPr>
                <a:t>casa</a:t>
              </a:r>
            </a:p>
          </p:txBody>
        </p:sp>
        <p:sp>
          <p:nvSpPr>
            <p:cNvPr id="2" name="Rettangolo 1"/>
            <p:cNvSpPr/>
            <p:nvPr/>
          </p:nvSpPr>
          <p:spPr>
            <a:xfrm>
              <a:off x="7191881" y="1531137"/>
              <a:ext cx="1860867" cy="68490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it-IT" sz="20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VGmdBU" panose="02000600000000000000" pitchFamily="2" charset="-128"/>
                  <a:ea typeface="AVGmdBU" panose="02000600000000000000" pitchFamily="2" charset="-128"/>
                </a:rPr>
                <a:t>Di</a:t>
              </a:r>
              <a:r>
                <a:rPr lang="it-IT" sz="36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VGmdBU" panose="02000600000000000000" pitchFamily="2" charset="-128"/>
                  <a:ea typeface="AVGmdBU" panose="02000600000000000000" pitchFamily="2" charset="-128"/>
                </a:rPr>
                <a:t> </a:t>
              </a:r>
              <a:r>
                <a:rPr lang="it-IT" sz="3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VGmdBU" panose="02000600000000000000" pitchFamily="2" charset="-128"/>
                  <a:ea typeface="AVGmdBU" panose="02000600000000000000" pitchFamily="2" charset="-128"/>
                </a:rPr>
                <a:t>Maria</a:t>
              </a:r>
              <a:endParaRPr lang="it-IT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2" name="Sottotitolo 2"/>
          <p:cNvSpPr txBox="1">
            <a:spLocks/>
          </p:cNvSpPr>
          <p:nvPr/>
        </p:nvSpPr>
        <p:spPr>
          <a:xfrm>
            <a:off x="12942332" y="7531504"/>
            <a:ext cx="3900333" cy="195392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  <p:sp>
        <p:nvSpPr>
          <p:cNvPr id="55" name="CasellaDiTesto 54"/>
          <p:cNvSpPr txBox="1"/>
          <p:nvPr/>
        </p:nvSpPr>
        <p:spPr>
          <a:xfrm>
            <a:off x="11444187" y="8381497"/>
            <a:ext cx="2791294" cy="37200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it-IT" b="1" i="1" dirty="0">
                <a:solidFill>
                  <a:srgbClr val="FF0000"/>
                </a:solidFill>
              </a:rPr>
              <a:t>LE FERRIERE-NETTUNO</a:t>
            </a:r>
          </a:p>
        </p:txBody>
      </p:sp>
      <p:sp>
        <p:nvSpPr>
          <p:cNvPr id="56" name="CasellaDiTesto 55"/>
          <p:cNvSpPr txBox="1"/>
          <p:nvPr/>
        </p:nvSpPr>
        <p:spPr>
          <a:xfrm>
            <a:off x="11484571" y="8660966"/>
            <a:ext cx="4417156" cy="8370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it-IT" sz="1600" dirty="0"/>
              <a:t>Ore 9:00 partenza dalle Ferriere</a:t>
            </a:r>
          </a:p>
          <a:p>
            <a:r>
              <a:rPr lang="it-IT" sz="1600" dirty="0"/>
              <a:t>Ore 12.30 Pranzo a Tre Cancelli</a:t>
            </a:r>
          </a:p>
          <a:p>
            <a:r>
              <a:rPr lang="it-IT" sz="1600" dirty="0"/>
              <a:t>Ore 15.30 Arrivo a Nettuno e S Messa al Santuario </a:t>
            </a:r>
          </a:p>
        </p:txBody>
      </p:sp>
      <p:sp>
        <p:nvSpPr>
          <p:cNvPr id="57" name="CasellaDiTesto 56"/>
          <p:cNvSpPr txBox="1"/>
          <p:nvPr/>
        </p:nvSpPr>
        <p:spPr>
          <a:xfrm>
            <a:off x="13632359" y="8432769"/>
            <a:ext cx="2520280" cy="31000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i="1" dirty="0"/>
              <a:t>27° Pellegrinaggio a piedi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95745" y="4143380"/>
            <a:ext cx="1353747" cy="1447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Risultati immagini per locandina vendemmia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C4E9F3"/>
              </a:clrFrom>
              <a:clrTo>
                <a:srgbClr val="C4E9F3">
                  <a:alpha val="0"/>
                </a:srgbClr>
              </a:clrTo>
            </a:clrChange>
          </a:blip>
          <a:srcRect t="25496" r="46363" b="141"/>
          <a:stretch>
            <a:fillRect/>
          </a:stretch>
        </p:blipFill>
        <p:spPr bwMode="auto">
          <a:xfrm>
            <a:off x="595282" y="500042"/>
            <a:ext cx="3843914" cy="3143272"/>
          </a:xfrm>
          <a:prstGeom prst="rect">
            <a:avLst/>
          </a:prstGeom>
          <a:noFill/>
          <a:ln>
            <a:solidFill>
              <a:srgbClr val="660066"/>
            </a:solidFill>
          </a:ln>
        </p:spPr>
      </p:pic>
      <p:sp>
        <p:nvSpPr>
          <p:cNvPr id="46" name="Rettangolo 45"/>
          <p:cNvSpPr/>
          <p:nvPr/>
        </p:nvSpPr>
        <p:spPr>
          <a:xfrm>
            <a:off x="1003326" y="210902"/>
            <a:ext cx="3163857" cy="646331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it-IT" sz="3600" b="1" spc="50" dirty="0">
                <a:ln w="11430"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cs typeface="Andalus" panose="02020603050405020304" pitchFamily="18" charset="-78"/>
              </a:rPr>
              <a:t>22</a:t>
            </a:r>
            <a:r>
              <a:rPr lang="it-IT" sz="2800" b="1" spc="50" dirty="0">
                <a:ln w="11430"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cs typeface="Andalus" panose="02020603050405020304" pitchFamily="18" charset="-78"/>
              </a:rPr>
              <a:t> </a:t>
            </a:r>
            <a:r>
              <a:rPr lang="it-IT" sz="2800" b="1" spc="50" dirty="0">
                <a:ln w="11430"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cs typeface="Andalus" panose="02020603050405020304" pitchFamily="18" charset="-78"/>
              </a:rPr>
              <a:t>Settembre</a:t>
            </a:r>
          </a:p>
        </p:txBody>
      </p:sp>
      <p:sp>
        <p:nvSpPr>
          <p:cNvPr id="28" name="Ritardo 27"/>
          <p:cNvSpPr/>
          <p:nvPr/>
        </p:nvSpPr>
        <p:spPr>
          <a:xfrm>
            <a:off x="4595810" y="500042"/>
            <a:ext cx="3000396" cy="3143272"/>
          </a:xfrm>
          <a:prstGeom prst="flowChartDelay">
            <a:avLst/>
          </a:prstGeom>
          <a:gradFill flip="none" rotWithShape="1">
            <a:gsLst>
              <a:gs pos="0">
                <a:schemeClr val="accent4">
                  <a:lumMod val="50000"/>
                </a:schemeClr>
              </a:gs>
              <a:gs pos="50000">
                <a:schemeClr val="accent4">
                  <a:lumMod val="75000"/>
                  <a:tint val="44500"/>
                  <a:satMod val="160000"/>
                </a:schemeClr>
              </a:gs>
              <a:gs pos="100000">
                <a:schemeClr val="accent4">
                  <a:lumMod val="7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/>
          <p:cNvSpPr txBox="1"/>
          <p:nvPr/>
        </p:nvSpPr>
        <p:spPr>
          <a:xfrm>
            <a:off x="4595810" y="571480"/>
            <a:ext cx="321471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Iniziano</a:t>
            </a:r>
            <a:r>
              <a:rPr lang="it-IT" sz="2800" dirty="0">
                <a:latin typeface="Comic Sans MS" pitchFamily="66" charset="0"/>
              </a:rPr>
              <a:t> </a:t>
            </a:r>
          </a:p>
          <a:p>
            <a:r>
              <a:rPr lang="it-IT" sz="2400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le attività </a:t>
            </a:r>
          </a:p>
          <a:p>
            <a:r>
              <a:rPr lang="it-IT" sz="2400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alla casa di Maria 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4667248" y="1841834"/>
            <a:ext cx="2571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Con una giornata da condividere </a:t>
            </a:r>
          </a:p>
          <a:p>
            <a:r>
              <a:rPr lang="it-IT" sz="20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con tutta la </a:t>
            </a:r>
          </a:p>
        </p:txBody>
      </p:sp>
      <p:sp>
        <p:nvSpPr>
          <p:cNvPr id="32" name="Rettangolo 31"/>
          <p:cNvSpPr/>
          <p:nvPr/>
        </p:nvSpPr>
        <p:spPr>
          <a:xfrm rot="20177951">
            <a:off x="5304734" y="2604642"/>
            <a:ext cx="2102370" cy="769441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famiglia</a:t>
            </a:r>
          </a:p>
        </p:txBody>
      </p:sp>
      <p:sp>
        <p:nvSpPr>
          <p:cNvPr id="33" name="CasellaDiTesto 32"/>
          <p:cNvSpPr txBox="1"/>
          <p:nvPr/>
        </p:nvSpPr>
        <p:spPr>
          <a:xfrm>
            <a:off x="595282" y="3714753"/>
            <a:ext cx="3000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Ore 9.30 arrivo e accoglienza</a:t>
            </a:r>
          </a:p>
          <a:p>
            <a:r>
              <a:rPr lang="it-IT" dirty="0"/>
              <a:t>Ore 10.00 raccolta dell’uva </a:t>
            </a:r>
          </a:p>
        </p:txBody>
      </p:sp>
      <p:sp>
        <p:nvSpPr>
          <p:cNvPr id="3078" name="AutoShape 6" descr="Risultati immagini per pistare l'uva con i piedi clip art"/>
          <p:cNvSpPr>
            <a:spLocks noChangeAspect="1" noChangeArrowheads="1"/>
          </p:cNvSpPr>
          <p:nvPr/>
        </p:nvSpPr>
        <p:spPr bwMode="auto">
          <a:xfrm>
            <a:off x="536575" y="-1150938"/>
            <a:ext cx="1905000" cy="2400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80" name="AutoShape 8" descr="Risultati immagini per pistare l'uva con i piedi clip art"/>
          <p:cNvSpPr>
            <a:spLocks noChangeAspect="1" noChangeArrowheads="1"/>
          </p:cNvSpPr>
          <p:nvPr/>
        </p:nvSpPr>
        <p:spPr bwMode="auto">
          <a:xfrm>
            <a:off x="536575" y="-1150938"/>
            <a:ext cx="1905000" cy="2400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82" name="AutoShape 10" descr="Risultati immagini per pistare l'uva con i piedi clip art"/>
          <p:cNvSpPr>
            <a:spLocks noChangeAspect="1" noChangeArrowheads="1"/>
          </p:cNvSpPr>
          <p:nvPr/>
        </p:nvSpPr>
        <p:spPr bwMode="auto">
          <a:xfrm>
            <a:off x="536575" y="-1150938"/>
            <a:ext cx="1905000" cy="2400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0" name="CasellaDiTesto 39"/>
          <p:cNvSpPr txBox="1"/>
          <p:nvPr/>
        </p:nvSpPr>
        <p:spPr>
          <a:xfrm>
            <a:off x="595282" y="4786323"/>
            <a:ext cx="50006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 preparazione di </a:t>
            </a:r>
            <a:r>
              <a:rPr lang="it-IT" sz="2000" b="1" cap="small" dirty="0">
                <a:solidFill>
                  <a:schemeClr val="bg2">
                    <a:lumMod val="10000"/>
                  </a:schemeClr>
                </a:solidFill>
              </a:rPr>
              <a:t>dolci con il mosto</a:t>
            </a:r>
            <a:r>
              <a:rPr lang="it-IT" sz="2000" b="1" dirty="0">
                <a:solidFill>
                  <a:schemeClr val="bg2">
                    <a:lumMod val="10000"/>
                  </a:schemeClr>
                </a:solidFill>
              </a:rPr>
              <a:t>!</a:t>
            </a:r>
          </a:p>
          <a:p>
            <a:r>
              <a:rPr lang="it-IT" dirty="0"/>
              <a:t>Ore 13:00 Pranzo insieme</a:t>
            </a:r>
          </a:p>
          <a:p>
            <a:r>
              <a:rPr lang="it-IT" dirty="0"/>
              <a:t>(5 Euro a persona 15euro a famiglia)</a:t>
            </a:r>
          </a:p>
          <a:p>
            <a:r>
              <a:rPr lang="it-IT" i="1" dirty="0"/>
              <a:t>Per il pranzo </a:t>
            </a:r>
            <a:r>
              <a:rPr lang="it-IT" sz="2000" i="1" cap="small" dirty="0">
                <a:solidFill>
                  <a:schemeClr val="bg2">
                    <a:lumMod val="10000"/>
                  </a:schemeClr>
                </a:solidFill>
              </a:rPr>
              <a:t>d</a:t>
            </a:r>
            <a:r>
              <a:rPr lang="it-IT" sz="2000" cap="small" dirty="0">
                <a:solidFill>
                  <a:schemeClr val="bg2">
                    <a:lumMod val="10000"/>
                  </a:schemeClr>
                </a:solidFill>
              </a:rPr>
              <a:t>are adesione </a:t>
            </a:r>
            <a:r>
              <a:rPr lang="it-IT" sz="2000" cap="small" dirty="0"/>
              <a:t>entro</a:t>
            </a:r>
            <a:r>
              <a:rPr lang="it-IT" sz="2000" b="1" cap="small" dirty="0"/>
              <a:t> </a:t>
            </a:r>
            <a:r>
              <a:rPr lang="it-IT" sz="2400" b="1" i="1" cap="small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venerdì sera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1309662" y="4357694"/>
            <a:ext cx="2000264" cy="428628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Deflate">
              <a:avLst/>
            </a:prstTxWarp>
            <a:spAutoFit/>
          </a:bodyPr>
          <a:lstStyle/>
          <a:p>
            <a:pPr algn="ctr"/>
            <a:r>
              <a:rPr lang="it-IT" sz="8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Kristen ITC" panose="03050502040202030202" pitchFamily="66" charset="0"/>
              </a:rPr>
              <a:t>VENDEMMI</a:t>
            </a:r>
            <a:r>
              <a:rPr lang="it-IT" sz="80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Kristen ITC" panose="03050502040202030202" pitchFamily="66" charset="0"/>
              </a:rPr>
              <a:t>A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8667" l="6723" r="8739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47" r="13324" b="-2547"/>
          <a:stretch/>
        </p:blipFill>
        <p:spPr bwMode="auto">
          <a:xfrm>
            <a:off x="3309926" y="3000372"/>
            <a:ext cx="1000132" cy="1534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4" name="Connettore 1 43"/>
          <p:cNvCxnSpPr/>
          <p:nvPr/>
        </p:nvCxnSpPr>
        <p:spPr>
          <a:xfrm rot="5400000">
            <a:off x="4239414" y="4929198"/>
            <a:ext cx="242809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57"/>
          <p:cNvSpPr txBox="1"/>
          <p:nvPr/>
        </p:nvSpPr>
        <p:spPr>
          <a:xfrm>
            <a:off x="5524504" y="3714753"/>
            <a:ext cx="3429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cap="small" dirty="0"/>
              <a:t>Pomeriggio</a:t>
            </a:r>
            <a:r>
              <a:rPr lang="it-IT" dirty="0"/>
              <a:t> : torneo di calcio, palla a volo, bandiera francese e caccia al tesoro</a:t>
            </a:r>
          </a:p>
        </p:txBody>
      </p:sp>
      <p:sp>
        <p:nvSpPr>
          <p:cNvPr id="59" name="CasellaDiTesto 58"/>
          <p:cNvSpPr txBox="1"/>
          <p:nvPr/>
        </p:nvSpPr>
        <p:spPr>
          <a:xfrm>
            <a:off x="5881694" y="4643446"/>
            <a:ext cx="33575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000" dirty="0"/>
              <a:t>Per i </a:t>
            </a:r>
            <a:r>
              <a:rPr lang="it-IT" sz="2000" b="1" i="1" dirty="0">
                <a:solidFill>
                  <a:schemeClr val="bg2">
                    <a:lumMod val="25000"/>
                  </a:schemeClr>
                </a:solidFill>
              </a:rPr>
              <a:t>genitori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2000" dirty="0"/>
              <a:t>momento di incontro e confronto</a:t>
            </a:r>
          </a:p>
          <a:p>
            <a:pPr algn="r"/>
            <a:r>
              <a:rPr lang="it-IT" sz="2000" dirty="0"/>
              <a:t>sull’importanza di </a:t>
            </a:r>
            <a:r>
              <a:rPr lang="it-IT" sz="2400" b="1" dirty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EDUCARE</a:t>
            </a:r>
          </a:p>
        </p:txBody>
      </p:sp>
      <p:sp>
        <p:nvSpPr>
          <p:cNvPr id="60" name="CasellaDiTesto 59"/>
          <p:cNvSpPr txBox="1"/>
          <p:nvPr/>
        </p:nvSpPr>
        <p:spPr>
          <a:xfrm>
            <a:off x="5453066" y="5715016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Ore 17.30 Merenda e preghiera</a:t>
            </a:r>
          </a:p>
        </p:txBody>
      </p:sp>
      <p:pic>
        <p:nvPicPr>
          <p:cNvPr id="3088" name="Picture 16" descr="Risultati immagini per padri e figli CHE LAVORANO INSIEME CLIP ART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247" t="12748" r="19263" b="51133"/>
          <a:stretch>
            <a:fillRect/>
          </a:stretch>
        </p:blipFill>
        <p:spPr bwMode="auto">
          <a:xfrm>
            <a:off x="7524736" y="2285992"/>
            <a:ext cx="2000264" cy="14287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97356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181</Words>
  <Application>Microsoft Office PowerPoint</Application>
  <PresentationFormat>A4 (21x29,7 cm)</PresentationFormat>
  <Paragraphs>29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9" baseType="lpstr">
      <vt:lpstr>Andalus</vt:lpstr>
      <vt:lpstr>Arial</vt:lpstr>
      <vt:lpstr>AVGmdBU</vt:lpstr>
      <vt:lpstr>Berlin Sans FB</vt:lpstr>
      <vt:lpstr>Calibri</vt:lpstr>
      <vt:lpstr>Comic Sans MS</vt:lpstr>
      <vt:lpstr>Kristen ITC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Claudio</dc:creator>
  <cp:lastModifiedBy>giuseppe</cp:lastModifiedBy>
  <cp:revision>96</cp:revision>
  <dcterms:created xsi:type="dcterms:W3CDTF">2013-09-23T20:17:16Z</dcterms:created>
  <dcterms:modified xsi:type="dcterms:W3CDTF">2018-09-19T05:40:04Z</dcterms:modified>
</cp:coreProperties>
</file>